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46120"/>
            <a:ext cx="12191695" cy="457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3716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0" i="0">
                <a:solidFill>
                  <a:srgbClr val="B7C7E0"/>
                </a:solidFill>
                <a:latin typeface="Calibri"/>
              </a:rPr>
              <a:t>Investment Strategy Report  ·  v3 honest revision  ·  May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92024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Recession-Insurance Overlay</a:t>
            </a:r>
          </a:p>
          <a:p>
            <a:pPr algn="l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for the S&amp;P 500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47472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0" i="1">
                <a:solidFill>
                  <a:srgbClr val="B7C7E0"/>
                </a:solidFill>
                <a:latin typeface="Calibri"/>
              </a:rPr>
              <a:t>Walk-forward OOS evidence, robustness, and what we still don't know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52120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FFFFFF"/>
                </a:solidFill>
                <a:latin typeface="Calibri"/>
              </a:rPr>
              <a:t>Vincent Wang / 王子秋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6692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B7C7E0"/>
                </a:solidFill>
                <a:latin typeface="Calibri"/>
              </a:rPr>
              <a:t>Quantitative Research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1264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9CAFCD"/>
                </a:solidFill>
                <a:latin typeface="Calibri"/>
              </a:rPr>
              <a:t>Research period 2000-01-01 → 2026-05-29  ·  Universe S&amp;P 500 (SPY proxy)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Pipeline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Four steps from raw indicator to portfolio weight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Transform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indicator-specific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(YoY / MoM / raw)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47973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447973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47973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5133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Surprise z-score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0853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rolling-mean baseline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rolling normalization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55867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55867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55867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93027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Composite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38747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equal-weighted sum of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labor signal z-scores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63761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063761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063761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00921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Position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46641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step function: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z &gt; +d → 0% … z &lt; a*2 → 150%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Walk-forward wraps Steps 3 and 4: the composite is fixed ex ante; thresholds d and a are recalibrated each OOS year on prior data only.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10 / 38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1 · Indicator-Specific Transforms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naive rolling-mean surprise fails on monotone-trending series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2743200"/>
                <a:gridCol w="434340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Indicator class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Transformation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Rationale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Price indices (CPI, PCE, PPI)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Year-over-year 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Market prices the rate, not the level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Employment levels (NFP, JOLTS)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Month-over-month diff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News reports MoM change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Activity (IndProd, Retail)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Month-over-month 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Growth rate is the relevant metric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Rates (Unemployment, GDP_QoQ)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Raw level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Already in change-like form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Weekly flow (Jobless Claims)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Raw level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Flow variable, not a stock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9496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Without these transforms, CPI's monotone trend produces a perpetually positive "surprise" with no economic meaning.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11 / 38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2 · Surprise z-Score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Applied to each transformed series; windows differ by frequency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1554480"/>
            <a:ext cx="10378440" cy="27432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1554480"/>
            <a:ext cx="1037844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1783080"/>
            <a:ext cx="9601200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expected_t   =  rolling_mean(transformed_{t−1 … t−6})</a:t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surprise_t   =  transformed_t  −  expected_t</a:t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surprise_z_t =  (surprise_t  −  μ_roll)  /  σ_roll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4572000"/>
          <a:ext cx="1092708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200400"/>
                <a:gridCol w="2743200"/>
                <a:gridCol w="2240280"/>
              </a:tblGrid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Signal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Expectation window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Normalization window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Frequency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JC surprise / trend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6 weeks / 4w-vs-prior-4w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52 weeks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NFP MoM diff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1 month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36 months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UNRATE level + ΔSahm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5y rolling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5y rolling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12 / 38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3a · Jobless Claims Composite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Surprise z + trend z, equal-weighted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10927080" cy="20116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1092708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45920"/>
            <a:ext cx="1051560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surprise_z   = z((claims_t  −  rolling_mean(t-1..t-6)),  52w)</a:t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trend_z      = z((4w MA  −  prior 4w MA),  52w)</a:t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composite_JC = 0.5 · surprise_z + 0.5 · trend_z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361188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3611880"/>
            <a:ext cx="1092708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700" b="1" i="0">
                <a:solidFill>
                  <a:srgbClr val="1F2A44"/>
                </a:solidFill>
                <a:latin typeface="Calibri"/>
              </a:rPr>
              <a:t>20-day forward return (1,354 events, 2000–2026)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BigBeat (claims fell): +1.02%   ·   BigMiss (claims rose): −0.05%</a:t>
            </a:r>
          </a:p>
          <a:p>
            <a:pPr algn="l">
              <a:lnSpc>
                <a:spcPct val="15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Naive t-stat = +2.84 (p=0.005). HAC / block-bootstrap correction is next-step work.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66928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300" b="0" i="1">
                <a:solidFill>
                  <a:srgbClr val="C1442E"/>
                </a:solidFill>
                <a:latin typeface="Calibri"/>
              </a:rPr>
              <a:t>Signal is not visible in the 2009–2026 sub-sample alone — the backfill is required.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13 / 38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3b · Labor-Only Composite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Three signals, equal-weighted, signed so z &gt; 0 = labor deterioration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63040"/>
            <a:ext cx="10927080" cy="9601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63040"/>
            <a:ext cx="1092708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69164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onsolas"/>
              </a:rPr>
              <a:t>composite_z_labor  =  ⅓ · signal_JC  +  ⅓ · signal_NFP  +  ⅓ · signal_UNRATE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2743200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971800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JC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3017520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Surprise + trend composite (previous slide).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3858768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087368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NFP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4133088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Negated z-score of MoM payroll change — lower job growth ⇒ z &gt;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4974336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202936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UNRATE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5248656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½ level-z + ½ z of change from trailing 12-month minimum (Sahm-rule inspired).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14 / 38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4 · Position-Sizing Rule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Symbolic step function with two learned thresholds (d, a)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7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79"/>
                <a:gridCol w="3291839"/>
                <a:gridCol w="470916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Composite z range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Position weight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Regime label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z &gt; 2·d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0%   (cash)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Strong labor deterioration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 &lt; z ≤ 2·d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Elevated risk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a ≤ z ≤ d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100%   (neutral)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Normal regime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2·a ≤ z &lt; a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125%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Labor improving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z &lt; 2·a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150%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Strong expansion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25780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Walk-forward learns (d, a). Across 21 OOS years it converges to d ∈ {0.5, 0.6} and a = −0.5 (100% of years).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760720"/>
            <a:ext cx="109270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Section 7 shows fixed thresholds (d=0.6, a=−0.5) match the walk-forward result — the threshold optimization adds essentially nothing.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15 / 38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Per-Event Signals Are Weak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1-day S&amp;P 500 reaction to indicator surprises — top 4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1828800"/>
                <a:gridCol w="3200400"/>
                <a:gridCol w="2057400"/>
              </a:tblGrid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Indicator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N events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Beat−Miss spread (1d)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Correlation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NFP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−0.87%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−0.107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Core CPI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289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+1.29%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+0.116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Unemployment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+0.05%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+0.046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Initial Jobless Claims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1,354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−0.09%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−0.040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4937760"/>
            <a:ext cx="109270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700" b="0" i="1">
                <a:solidFill>
                  <a:srgbClr val="1F2A44"/>
                </a:solidFill>
                <a:latin typeface="Calibri"/>
              </a:rPr>
              <a:t>Initial Jobless Claims has the largest sample but the smallest per-event reaction. Its value lies in trend extraction across multiple weeks — not in event-day moves.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16 / 38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Where the JC Signal Actually Lives — the Trend, not the 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Same data, two different ways of reading it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5440680" cy="45720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544068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91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C1442E"/>
                </a:solidFill>
                <a:latin typeface="Calibri"/>
              </a:rPr>
              <a:t>Per-event reaction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502920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1,354 weekly events  (2000–2026)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Beat−Miss spread on 1-day SPX:  −0.09%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Correlation:  −0.04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Per-event signal is essentially noise.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1417320"/>
            <a:ext cx="5349240" cy="45720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72200" y="1417320"/>
            <a:ext cx="534924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1691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C8C4F"/>
                </a:solidFill>
                <a:latin typeface="Calibri"/>
              </a:rPr>
              <a:t>Multi-week trend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331720"/>
            <a:ext cx="502920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4-week MA change as z-score.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20-day t-test:  t = +2.84,  p = 0.005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BigBeat 20d return:  +1.02%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BigMiss 20d return:  −0.05%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Note: t-test ignores overlapping returns — see Limitations.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17 / 38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In-Sample Strategy Comparison (2000–2026)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Five candidates plus Buy &amp; Hold — in-sample fit only, not OOS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828800"/>
                <a:gridCol w="1828800"/>
                <a:gridCol w="1828800"/>
                <a:gridCol w="2148840"/>
              </a:tblGrid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Strategy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only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+7.92%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0.43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0.51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−47.5%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Labor-only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+7.73%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−44.2%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dominant (3:1)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+6.82%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−52.2%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Equal 5 (all signals)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+6.86%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−53.4%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+ Unemployment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+6.67%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−43.1%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7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Buy &amp; Hold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+6.37%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−56.5%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62356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1F2A44"/>
                </a:solidFill>
                <a:latin typeface="Calibri"/>
              </a:rPr>
              <a:t>Labor-only Sharpe 0.47 narrowly beats single-signal JC (0.43) and improves on B&amp;H (0.32). Adding non-labor signals (Equal 5) makes it worse. Selection of labor-only as the final family is informed by this in-sample comparison.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18 / 38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In-Sample Equity Curves — Five Labor-Strategy Candidates vs B&amp;H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Replaces v2 slide 28 — uses the correct 5-strategy figure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labor_strategies_equity_curv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280160"/>
            <a:ext cx="9052560" cy="48287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Grey vertical bands: NBER recessions. Log-scale equity, start = 1.0.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19 / 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The Honest Headline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this strategy does, in one slide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325880"/>
            <a:ext cx="5532120" cy="4114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325880"/>
            <a:ext cx="553212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5087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NBER recession windows (~8% of days)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659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6400" b="1" i="0">
                <a:solidFill>
                  <a:srgbClr val="2C8C4F"/>
                </a:solidFill>
                <a:latin typeface="Calibri"/>
              </a:rPr>
              <a:t>+12.15 pp/yr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3832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vs Buy &amp; Hold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0233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Strategy: −16.16%/yr</a:t>
            </a:r>
          </a:p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Buy &amp; Hold: −28.31%/yr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325880"/>
            <a:ext cx="5532120" cy="4114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72200" y="1325880"/>
            <a:ext cx="553212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Non-recession windows (~92% of days)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9659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6400" b="1" i="0">
                <a:solidFill>
                  <a:srgbClr val="C1442E"/>
                </a:solidFill>
                <a:latin typeface="Calibri"/>
              </a:rPr>
              <a:t>−0.57 pp/yr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3832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vs Buy &amp; Hold (cost of insurance)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40233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Strategy: +12.69%/yr</a:t>
            </a:r>
          </a:p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Buy &amp; Hold: +13.26%/yr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5623560"/>
            <a:ext cx="111556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600" b="0" i="1">
                <a:solidFill>
                  <a:srgbClr val="1F2A44"/>
                </a:solidFill>
                <a:latin typeface="Calibri"/>
              </a:rPr>
              <a:t>This is an insurance payoff profile, not a persistent alpha. Sharpe difference (0.586 vs 0.43, point estimate +0.154) is not statistically distinguishable from zero in 21 OOS years.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 / 38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Expanding-window, 21 OOS years (2006–2026)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554480"/>
            <a:ext cx="10515600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Initial training window: 2000–2005 (6 years).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Each subsequent year, recalibrate (d, a) on all prior data only; apply to current year.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Grid search 20 combinations: d ∈ {0.4, 0.5, 0.6, 0.7, 0.8}, a ∈ {−0.4, −0.5, −0.6, −0.7}.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Optimization target: Sortino ratio.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What WF validates: threshold-level stability.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What WF does NOT validate: indicator selection, transform choice, composite weights, position-rule shape — these are fixed ex ante by the researcher.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20 / 38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OOS Headline Metrics (2006–2026)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Strategy vs in-sample fit (same period) vs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1828800"/>
                <a:gridCol w="2011680"/>
                <a:gridCol w="1828800"/>
                <a:gridCol w="2148840"/>
              </a:tblGrid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Walk-forward OOS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In-sample fit (OOS pd)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+9.72%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0.593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Buy &amp; Hold (OOS pd)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+8.72%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0.432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0.52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−57.4%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0080" y="4023360"/>
            <a:ext cx="10927080" cy="23774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4023360"/>
            <a:ext cx="1092708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2062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8882B"/>
                </a:solidFill>
                <a:latin typeface="Calibri"/>
              </a:rPr>
              <a:t>Read the Sharpe number with caution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709160"/>
            <a:ext cx="105156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0.586 is a point estimate. With 21 OOS years, stationary block-bootstrap gives 95% CI = [0.232, 0.977]. The strategy minus B&amp;H Sharpe difference is +0.154, CI = [−0.119, +0.481]. One-sided p = 0.18. We cannot reject "Sharpe equals B&amp;H" at the 5% level. See Section 7.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21 / 38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OOS Equity Curve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Strategy (OOS) vs in-sample fit (same period) vs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walkforward_labor_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0160"/>
            <a:ext cx="5303520" cy="49207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21792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WF equity, calibration drift, year-by-year (auto-generated)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280160"/>
            <a:ext cx="5394960" cy="493776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280160"/>
            <a:ext cx="539496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4630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Two observations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201168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OOS line tracks in-sample line closely → threshold-level stability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Both diverge from B&amp;H during 2008–09; the 2009 recovery gives back ≈13 pp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Sharpe-decay from in-sample 0.593 → OOS 0.586 is small (0.007)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22 / 38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Year-by-Year OOS Returns and Alpha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Where the cumulative result actually comes from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4_yearly_attribu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280160"/>
            <a:ext cx="9052560" cy="48287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Orange bands: NBER recessions. 2026 is partial (through May).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23 / 38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1 · Pre-2009 Backfill Sensitivity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How load-bearing is the 5-day lag assumption?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6675117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9713"/>
                <a:gridCol w="1148407"/>
                <a:gridCol w="1148407"/>
                <a:gridCol w="1148407"/>
                <a:gridCol w="1220183"/>
              </a:tblGrid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2008 strat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2008 B&amp;H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OOS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Base (5d lag)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−2.84%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+1d (6d)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+5.24%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0.627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+2d (7d)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+5.95%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0.618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+5d (10d)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+4.51%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0.620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−2d (3d)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−3.64%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0.525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089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No backfill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−1.26%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0.544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−30.3%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452360" y="1417320"/>
            <a:ext cx="4160520" cy="42062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452360" y="1417320"/>
            <a:ext cx="416052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635240" y="1600200"/>
            <a:ext cx="3840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2C8C4F"/>
                </a:solidFill>
                <a:latin typeface="Calibri"/>
              </a:rPr>
              <a:t>What we found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35240" y="205740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5-day lag is actually one of the more conservative scenarios</a:t>
            </a:r>
          </a:p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Longer lag (6–10d) improves 2008 outcome and full-period Sharpe</a:t>
            </a:r>
          </a:p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Even with no backfill at all, OOS Sharpe stays 0.544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76072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Conclusion: the pre-2009 backfill assumption is robust. The headline 0.586 is not the product of an artifact.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24 / 38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1 · Backfill Sensitivity — Equity Curves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Six WF runs overlaid; all rise above Buy &amp; Hold by 2010+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1_backfill_sensitiv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760" y="1280160"/>
            <a:ext cx="9144000" cy="49336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Grey bands: NBER recessions. Log-scale equity, start = 1.0.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25 / 38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2 · Sharpe Confidence Interval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Stationary block bootstrap, B = 2,000, mean block 63 trading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371600"/>
          <a:ext cx="54864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914400"/>
                <a:gridCol w="914400"/>
                <a:gridCol w="914400"/>
              </a:tblGrid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Metric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Point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95% low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95% high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Strategy OOS Sharpe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0.232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0.977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Buy &amp; Hold OOS Sharpe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0.432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0.042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0.865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Sharpe diff (Strat − B&amp;H)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+0.154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−0.119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+0.481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3749039"/>
            <a:ext cx="5486400" cy="24688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3749039"/>
            <a:ext cx="548640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93192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1" i="0">
                <a:solidFill>
                  <a:srgbClr val="C8882B"/>
                </a:solidFill>
                <a:latin typeface="Calibri"/>
              </a:rPr>
              <a:t>Sharpe difference test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434840"/>
            <a:ext cx="5120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3200" b="1" i="0">
                <a:solidFill>
                  <a:srgbClr val="C8882B"/>
                </a:solidFill>
                <a:latin typeface="Calibri"/>
              </a:rPr>
              <a:t>One-sided p = 0.18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303520"/>
            <a:ext cx="5120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1F2A44"/>
                </a:solidFill>
                <a:latin typeface="Calibri"/>
              </a:rPr>
              <a:t>Cannot reject H0: strategy and B&amp;H have equal Sharpe at conventional 5% level.</a:t>
            </a:r>
          </a:p>
        </p:txBody>
      </p:sp>
      <p:pic>
        <p:nvPicPr>
          <p:cNvPr id="12" name="Picture 11" descr="p2_2_sharpe_c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2194560"/>
            <a:ext cx="5760720" cy="313121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126480" y="5486400"/>
            <a:ext cx="5760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Bootstrap distribution of Sharpe difference.</a:t>
            </a:r>
          </a:p>
          <a:p>
            <a:pPr algn="ctr">
              <a:lnSpc>
                <a:spcPct val="130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Black = point estimate; red dashes = 95% CI bounds.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26 / 38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3 · Fixed-Threshold vs Walk-Forward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Does threshold optimization add value, or is it theatre?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1463040"/>
                <a:gridCol w="1645920"/>
                <a:gridCol w="1554480"/>
                <a:gridCol w="2606040"/>
              </a:tblGrid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Variant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Walk-forward (learned)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d=+0.5  a=−0.5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+9.72%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0.593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a=−0.5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+9.93%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0.596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0.69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d=+0.7  a=−0.5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+10.08%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0.591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a=−0.4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+9.67%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0.568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−30.8%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22516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a=−0.6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+9.56%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0.587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−27.0%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49240"/>
            <a:ext cx="1092708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Fixed thresholds (d=0.6, a=−0.5) match or beat the walk-forward result. Interpretation: (a) strategy is insensitive to threshold choice within reasonable range — no overfitting; (b) walk-forward step contributes nothing over fixed thresholds.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27 / 38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4 · The 2008 Dependency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Drop 2008 → strategy underperforms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2011680"/>
                <a:gridCol w="1645920"/>
                <a:gridCol w="1645920"/>
                <a:gridCol w="2331720"/>
              </a:tblGrid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Strategy 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B&amp;H 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Alpha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Full OOS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+8.72%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+1.03pp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+10.44%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+11.91%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−1.47pp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0.616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2008–2009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+10.64%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+11.49%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−0.85pp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0.614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2020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+10.68%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+8.40%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+2.28pp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0.680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 and 2020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+11.47%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−0.27pp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0.717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4937760"/>
            <a:ext cx="1092708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Without 2008, the overlay underperforms Buy &amp; Hold by 1.5 pp/yr.</a:t>
            </a:r>
          </a:p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Without 2020, the overlay outperforms by 2.3 pp/yr.</a:t>
            </a:r>
          </a:p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Net 1.03 pp/yr alpha = 2008 (+35 pp) − 2009 (−13 pp) − 2020 (−22 pp) + small.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28 / 38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5 · Insurance Decomposition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NBER-recession days vs non-recession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5_leave_one_crisis_o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1280160"/>
            <a:ext cx="9601200" cy="47295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300" b="0" i="1">
                <a:solidFill>
                  <a:srgbClr val="1F2A44"/>
                </a:solidFill>
                <a:latin typeface="Calibri"/>
              </a:rPr>
              <a:t>Recession-only and non-recession-only rows are the key insurance evidence.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29 / 38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Today's 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9 sections · ~35 minutes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371600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1.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25880" y="1371600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The problem &amp; hypothesis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360" y="1371600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Why long-only equity needs a recession overlay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47672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2.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5880" y="1947672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Data &amp; critical choices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66360" y="1947672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58 → 14 → 3 indicators; the pre-2009 backfill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523744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3.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25880" y="2523744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Methodology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6360" y="2523744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Transform → surprise → composite → position weight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099816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4.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" y="3099816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Event-study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66360" y="3099816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Per-event signals are weak; trend is the alpha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675888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5.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25880" y="3675888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In-sample results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66360" y="3675888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Five candidates; labor-only wins by a hair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4251960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6.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25880" y="4251960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Walk-forward OOS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60" y="4251960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Threshold-level stability, with confidence intervals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4828032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7.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25880" y="4828032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Honest robustness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6360" y="4828032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Backfill, fixed-threshold, attribution, decomposition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5404104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8.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5880" y="5404104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Failure modes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66360" y="5404104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2020 missed, 2018/2022 by design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5980176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9.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25880" y="5980176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Limitations &amp; next steps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66360" y="5980176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What this study does NOT claim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 / 38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2020 — A Real Failure, Not Just 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Annual alpha = −21.82 pp (strategy −6.7% vs B&amp;H +15.1%)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092708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1442E"/>
                </a:solidFill>
                <a:latin typeface="Calibri"/>
              </a:rPr>
              <a:t>What happened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0116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Labor signal triggered defensive position during March 2020 (correctly). But by the time the position re-risked, the Fed-supported rebound had run. The strategy captured the COVID drawdown but missed most of the recovery.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42900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3429000"/>
            <a:ext cx="1092708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6118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8882B"/>
                </a:solidFill>
                <a:latin typeface="Calibri"/>
              </a:rPr>
              <a:t>What this means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0690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Slow-rebound regimes are a documented weakness — drop 2020 and the alpha rises to +2.3 pp/yr. The COVID episode is the single largest detractor in the OOS sample.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57784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Earlier framing of "1-week lag" understated this; the annual attribution makes the magnitude visible.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30 / 38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Failure-Mode Taxonomy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this strategy can and cannot do, by regime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4572000"/>
                <a:gridCol w="3154680"/>
              </a:tblGrid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Regime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Strategy behavior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Sample episode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Labor-led recession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Reduces exposure ahead, captures alpha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2008 (+35 pp)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Sudden exogenous shock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Reacts to labor lagged → misses rebound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2020 (−22 pp)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Inflation / Fed valuation drawdown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Stays invested (labor still healthy)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2022 (−1.4 pp)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Late-cycle correction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Stays invested (labor still healthy)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2018 (−1.6 pp)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Normal expansion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100% or 125% participation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2010s, 2024–25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85216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The strategy targets labor-led recession risk specifically — not valuation compression or velocity shocks.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31 / 38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What This Strategy 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The honest positioning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6304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Recession-insurance overlay — pays a small persistent cost in normal regimes for a large payoff in labor-led recessions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Interpretable — every position change has an explicit labor-market explanation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Cheap to monitor — three FRED series, weekly cadence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Threshold-robust — fixed (d=0.6, a=−0.5) works as well as walk-forward learning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Backfill-robust — sensitivity test confirms the 2008 result is not an artifact of the 5-day lag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32 / 38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What This Strategy Is NOT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Claims this study does NOT make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6304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Statistically distinguishable from Buy &amp; Hold on Sharpe (one-sided p = 0.18; 21 OOS years insufficient)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An all-weather alpha source — drop 2008 and the strategy underperforms B&amp;H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Robust to velocity shocks — 2020 alpha was −22 pp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Free of upstream selection — only thresholds are walk-forward; indicator and composite choices are fixed ex ante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Net of implementation cost — no transaction cost, cash yield, or financing-cost model yet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33 / 38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Comparison vs Alternative Approaches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Reference ranges, not apples-to-apples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011680"/>
                <a:gridCol w="1828800"/>
                <a:gridCol w="388620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Approach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Typical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This strategy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Comments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Buy-and-hold S&amp;P 500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~0.43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Benchmark (this study)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60/40 stock-bond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~0.45–0.55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Asset-class diversification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Trend-following CTA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~0.40–0.60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Regime-dependent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Labor-only overlay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Macro-event-driven (this study)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Vol-targeting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~0.55–0.65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Reacts to realized vol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49240"/>
            <a:ext cx="1092708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Ranges shown are loose practitioner references, not controlled benchmarks. Honest comparison would build all five strategies on the same data, costs, and period — that exercise is in Next Steps.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34 / 38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Limitations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Seven caveats the audience should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444752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Few recession episodes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32120" y="1444752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21 OOS years contain 2 NBER recessions + 1 pandemic. Result is governed by 3 events.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121408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2121408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1945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2008 concentration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2120" y="2194560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Drop 2008 → alpha goes negative (−1.5 pp/yr). The result is recession-event-dependent.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2871216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" y="2871216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94436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Statistical power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32120" y="2944368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Sharpe difference vs B&amp;H not significant (95% CI includes 0; one-sided p = 0.18).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" y="3621024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" y="3621024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3694176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Threshold-only walk-forward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32120" y="3694176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Indicator selection, transforms, composite weights are fixed ex ante — not nested OOS.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" y="4370832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" y="4370832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4443984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Vintage data only partial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2120" y="4443984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ALFRED vintage release dates used; vintage values (especially NFP, UNRATE) not.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" y="5120640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40080" y="5120640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5193792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No cost / financing / cash model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32120" y="5193792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Frictionless backtest. 25–50 bps cost + 0% cash + leverage financing not modeled.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" y="5870448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0080" y="5870448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14400" y="5943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U.S.-only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32120" y="5943600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Generalization to ex-US markets needs weekly labor data; mostly unavailable.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35 / 38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Conclusion — Five Narrower Claims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the current evidence supports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The labor-only overlay improves OOS risk-adjusted performance over 2006–2026 — point estimate Sharpe 0.586 vs 0.43.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Most value comes from labor-led recessionary drawdown mitigation, especially 2008 (+35 pp alpha).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Threshold calibration is stable: fixed (d=0.6, a=−0.5) matches walk-forward output.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Pre-2009 backfill assumption is empirically robust under ±5-day perturbations.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Sharpe improvement is not statistically significant on 21 years (one-sided p = 0.18).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36 / 38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Next Steps — Ranked by Decision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Before any capital is deployed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Vintage value reconstruction for NFP / UNRATE / ICSA using ALFRED get_series_all_releases — removes the final remaining look-ahead risk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Nested walk-forward — let the outer loop also choose the strategy family from the 5 candidates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Full implementation cost model — transaction cost, cash T-bill yield, SOFR + 50bps margin financing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Test Core CPI and yield curve as conditional filters (not additive components) for 2022-type regimes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Pre-registered paper-trading window (minimum 6 months) before any live capital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37 / 38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46888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5600" b="1" i="0">
                <a:solidFill>
                  <a:srgbClr val="FFFFFF"/>
                </a:solidFill>
                <a:latin typeface="Calibri"/>
              </a:rPr>
              <a:t>Questions &amp; Discussion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22960" y="3931920"/>
            <a:ext cx="2743200" cy="54864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41148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0" i="1">
                <a:solidFill>
                  <a:srgbClr val="B7C7E0"/>
                </a:solidFill>
                <a:latin typeface="Calibri"/>
              </a:rPr>
              <a:t>Vincent Wang  ·  Investment Strategy Report (v3, honest revision)  ·  May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6634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9CAFCD"/>
                </a:solidFill>
                <a:latin typeface="Calibri"/>
              </a:rPr>
              <a:t>Reproducibility: FRED API key + ~10 minutes of compute  ·  Analysis code in /analysis/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Three Episodes Drove Most of the Long-Term Drawdown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S&amp;P 500, 2000–2026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6304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63040"/>
            <a:ext cx="137160" cy="14173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002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2000 – 2002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488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Dot-com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169164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2E6FB8"/>
                </a:solidFill>
                <a:latin typeface="Calibri"/>
              </a:rPr>
              <a:t>−49%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01752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017520"/>
            <a:ext cx="137160" cy="141732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15468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2007 – 2009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70332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Global financial crisis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324612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C1442E"/>
                </a:solidFill>
                <a:latin typeface="Calibri"/>
              </a:rPr>
              <a:t>−57%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57200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572000"/>
            <a:ext cx="137160" cy="14173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7091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2020 Q1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2578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COVID shock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80060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2E6FB8"/>
                </a:solidFill>
                <a:latin typeface="Calibri"/>
              </a:rPr>
              <a:t>−34%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603504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Reducing equity exposure during these episodes — if it can be done without major whipsaw cost — has asymmetric value.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4 / 38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Research Question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Can publicly available, weekly-frequency</a:t>
            </a:r>
          </a:p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macro data systematically identify periods</a:t>
            </a:r>
          </a:p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when equity exposure should be reduced?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2120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0" i="1">
                <a:solidFill>
                  <a:srgbClr val="555C66"/>
                </a:solidFill>
                <a:latin typeface="Calibri"/>
              </a:rPr>
              <a:t>— while preserving most equity participation in normal regimes 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5 / 38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Hypothesis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Three claims this study tests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50876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150876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Weekly labor signal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205740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Initial Jobless Claims is the highest-frequency real-time labor indicator (weekly, 5-day lag) — high enough to act 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01752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01752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15468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315468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Composite stability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70332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A labor composite (JC + NFP + UNRATE) may be more stable than any single labor indicator, especially across recession regimes.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66344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66344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80060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480060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Tail-risk mitigation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534924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Translated into a position-size rule, the composite can meaningfully reduce drawdowns during labor-led recessions.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6 / 38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Data 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Reproducible from FRED API + yfinance; SPY adjusted close as SPX proxy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5440680"/>
              </a:tblGrid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Data type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Source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Coverage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58 macro indicators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API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2000-01-01 → 2026-05-29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Vintage release dates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ALFRED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2009-05-28 onwards (pre-2009 estimated)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S&amp;P 500 (SPY adjusted close)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yfinance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2000-01-04 onwards; dividend-adjusted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VIX, volatility indices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+ CBOE CSV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2000+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Treasury yields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2000+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94360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1">
                <a:solidFill>
                  <a:srgbClr val="555C66"/>
                </a:solidFill>
                <a:latin typeface="Calibri"/>
              </a:rPr>
              <a:t>Strategy is benchmarked against SPY total return; 100% / 125% / 150% positions assumed implementable on margin or via futures (no financing model in v3).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7 / 38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Indicator Selection: 58 → 14 →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funnel from full FRED coverage to the final trading 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554480"/>
            <a:ext cx="3332378" cy="5486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645920"/>
            <a:ext cx="33323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FRED indicators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Initial library: inflation, labor,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activity, sentiment, housing,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monetary, market, trade.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18178" y="310896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600" b="1" i="0">
                <a:solidFill>
                  <a:srgbClr val="2E6FB8"/>
                </a:solidFill>
                <a:latin typeface="Calibri"/>
              </a:rPr>
              <a:t>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29658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29658" y="1554480"/>
            <a:ext cx="3332378" cy="5486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29658" y="1645920"/>
            <a:ext cx="33323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6818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Event-study set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2538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Indicators with reliable release-date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data and meaningful market reactions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on per-event analysis (Section 4).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7756" y="310896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600" b="1" i="0">
                <a:solidFill>
                  <a:srgbClr val="2E6FB8"/>
                </a:solidFill>
                <a:latin typeface="Calibri"/>
              </a:rPr>
              <a:t>›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19236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19236" y="1554480"/>
            <a:ext cx="3332378" cy="5486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19236" y="1645920"/>
            <a:ext cx="33323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56396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Final labor composite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02116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JC + NFP + UNRATE.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Labor focus emerged from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in-sample 5-strategy comparison.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The 58 → 14 cut is exploratory; the 14 → 3 cut is informed by in-sample comparison. The downstream walk-forward validates threshold stability only, not the upstream selection — see Limitations.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8 / 38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Pre-2009 Jobless Claims Release-Date Backfill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potentially load-bearing assumption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137160" cy="182880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002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1442E"/>
                </a:solidFill>
                <a:latin typeface="Calibri"/>
              </a:rPr>
              <a:t>The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057400"/>
            <a:ext cx="105156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FRED's true vintage release dates for ICSA only begin 2009-05-28.</a:t>
            </a:r>
          </a:p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The raw ICSA series extends to 1967, but release-date archive does not.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38328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3383280"/>
            <a:ext cx="137160" cy="18288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56616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2E6FB8"/>
                </a:solidFill>
                <a:latin typeface="Calibri"/>
              </a:rPr>
              <a:t>Our solution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023360"/>
            <a:ext cx="105156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Backfill 490 pre-2009 release dates using the deterministic 5-day lag.</a:t>
            </a:r>
          </a:p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Validated: 818 of 832 post-2009 releases have lag = exactly 5 days (98.3%).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Section 7 reports the sensitivity test the reviewer asked for. Preview: the 2008 contribution survives — and improves — under more conservative lag assumptions.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9 / 38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